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6" r:id="rId8"/>
    <p:sldId id="272" r:id="rId9"/>
    <p:sldId id="271" r:id="rId10"/>
    <p:sldId id="273" r:id="rId11"/>
    <p:sldId id="268" r:id="rId12"/>
    <p:sldId id="270" r:id="rId13"/>
    <p:sldId id="261" r:id="rId14"/>
    <p:sldId id="265" r:id="rId15"/>
    <p:sldId id="264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36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1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8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56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80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20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68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99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3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97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90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9570-C71E-4A06-A07E-F6FD120088AE}" type="datetimeFigureOut">
              <a:rPr lang="es-ES" smtClean="0"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D437D-32C9-43F8-ABFB-D25D943695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99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E6NS5IDFt4" TargetMode="External"/><Relationship Id="rId3" Type="http://schemas.openxmlformats.org/officeDocument/2006/relationships/hyperlink" Target="https://www.youtube.com/watch?v=nZOi2cdrOFg" TargetMode="External"/><Relationship Id="rId7" Type="http://schemas.openxmlformats.org/officeDocument/2006/relationships/hyperlink" Target="https://www.youtube.com/watch?v=HV9h-qlBqsE" TargetMode="External"/><Relationship Id="rId2" Type="http://schemas.openxmlformats.org/officeDocument/2006/relationships/hyperlink" Target="https://www.youtube.com/watch?v=oMKa98ju4G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2A9_pDwl8U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www.youtube.com/watch?v=UY8dicxbcPs" TargetMode="External"/><Relationship Id="rId10" Type="http://schemas.openxmlformats.org/officeDocument/2006/relationships/hyperlink" Target="https://www.youtube.com/watch?v=1QbTZYiQ6BA" TargetMode="External"/><Relationship Id="rId4" Type="http://schemas.openxmlformats.org/officeDocument/2006/relationships/hyperlink" Target="https://www.youtube.com/watch?v=fJIaOpmKkQs" TargetMode="External"/><Relationship Id="rId9" Type="http://schemas.openxmlformats.org/officeDocument/2006/relationships/hyperlink" Target="https://www.youtube.com/watch?v=ZkzaOUxPKV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KbVvYHi5DM" TargetMode="External"/><Relationship Id="rId2" Type="http://schemas.openxmlformats.org/officeDocument/2006/relationships/hyperlink" Target="https://www.youtube.com/watch?v=KpQ0Eo7iMeQ&amp;feature=youtu.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10180118" TargetMode="External"/><Relationship Id="rId2" Type="http://schemas.openxmlformats.org/officeDocument/2006/relationships/hyperlink" Target="https://www.youtube.com/watch?v=9ejzK7kSse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26_aNFc2a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1470025"/>
          </a:xfrm>
        </p:spPr>
        <p:txBody>
          <a:bodyPr/>
          <a:lstStyle/>
          <a:p>
            <a:r>
              <a:rPr lang="es-ES" dirty="0" smtClean="0"/>
              <a:t>LA RIQUEZA DE LA DIVERSIDAD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3632448" cy="841648"/>
          </a:xfrm>
        </p:spPr>
        <p:txBody>
          <a:bodyPr/>
          <a:lstStyle/>
          <a:p>
            <a:r>
              <a:rPr lang="es-ES" dirty="0" smtClean="0"/>
              <a:t>Sergio Carretero</a:t>
            </a:r>
            <a:endParaRPr lang="es-ES" dirty="0"/>
          </a:p>
        </p:txBody>
      </p:sp>
      <p:pic>
        <p:nvPicPr>
          <p:cNvPr id="10242" name="Picture 2" descr="Resultado de imagen de DIVERS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908775" cy="24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de DIVERS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66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CORRECCIÓN TEST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Ahora revisa las siguientes preguntas en el orden dado: si pusiste verdadero </a:t>
            </a:r>
            <a:r>
              <a:rPr lang="es-ES" dirty="0" err="1" smtClean="0"/>
              <a:t>asignales</a:t>
            </a:r>
            <a:r>
              <a:rPr lang="es-ES" dirty="0" smtClean="0"/>
              <a:t> un punto a cada una y suma los puntos </a:t>
            </a:r>
          </a:p>
          <a:p>
            <a:r>
              <a:rPr lang="es-ES" dirty="0" smtClean="0"/>
              <a:t>A</a:t>
            </a:r>
            <a:r>
              <a:rPr lang="es-ES" dirty="0"/>
              <a:t>) </a:t>
            </a:r>
            <a:r>
              <a:rPr lang="es-ES" dirty="0" err="1"/>
              <a:t>Int</a:t>
            </a:r>
            <a:r>
              <a:rPr lang="es-ES" dirty="0"/>
              <a:t>. Verbal 9 -10-17-22-30 = </a:t>
            </a:r>
          </a:p>
          <a:p>
            <a:r>
              <a:rPr lang="es-ES" dirty="0"/>
              <a:t>B) </a:t>
            </a:r>
            <a:r>
              <a:rPr lang="es-ES" dirty="0" err="1"/>
              <a:t>Int</a:t>
            </a:r>
            <a:r>
              <a:rPr lang="es-ES" dirty="0"/>
              <a:t>. Lógico-matemática 5-7-15-20-25 = </a:t>
            </a:r>
          </a:p>
          <a:p>
            <a:r>
              <a:rPr lang="es-ES" dirty="0"/>
              <a:t>C) </a:t>
            </a:r>
            <a:r>
              <a:rPr lang="es-ES" dirty="0" err="1"/>
              <a:t>Int</a:t>
            </a:r>
            <a:r>
              <a:rPr lang="es-ES" dirty="0"/>
              <a:t>. Visual espacial 1-11-14-23-27= </a:t>
            </a:r>
          </a:p>
          <a:p>
            <a:r>
              <a:rPr lang="es-ES" dirty="0"/>
              <a:t>D) </a:t>
            </a:r>
            <a:r>
              <a:rPr lang="es-ES" dirty="0" err="1"/>
              <a:t>Int</a:t>
            </a:r>
            <a:r>
              <a:rPr lang="es-ES" dirty="0"/>
              <a:t>. </a:t>
            </a:r>
            <a:r>
              <a:rPr lang="es-ES" dirty="0" err="1"/>
              <a:t>kinestesica</a:t>
            </a:r>
            <a:r>
              <a:rPr lang="es-ES" dirty="0"/>
              <a:t>-corporal 8-16-19-21-29= </a:t>
            </a:r>
          </a:p>
          <a:p>
            <a:r>
              <a:rPr lang="es-ES" dirty="0"/>
              <a:t>E) </a:t>
            </a:r>
            <a:r>
              <a:rPr lang="es-ES" dirty="0" err="1"/>
              <a:t>Int</a:t>
            </a:r>
            <a:r>
              <a:rPr lang="es-ES" dirty="0"/>
              <a:t>. Musical-rítmica 3-4-13-24-28= </a:t>
            </a:r>
          </a:p>
          <a:p>
            <a:r>
              <a:rPr lang="es-ES" dirty="0"/>
              <a:t>F) </a:t>
            </a:r>
            <a:r>
              <a:rPr lang="es-ES" dirty="0" err="1"/>
              <a:t>Int</a:t>
            </a:r>
            <a:r>
              <a:rPr lang="es-ES" dirty="0"/>
              <a:t>. Intrapersonal 2-6-26-31-33= </a:t>
            </a:r>
          </a:p>
          <a:p>
            <a:r>
              <a:rPr lang="es-ES" dirty="0"/>
              <a:t>G) </a:t>
            </a:r>
            <a:r>
              <a:rPr lang="es-ES" dirty="0" err="1"/>
              <a:t>Int</a:t>
            </a:r>
            <a:r>
              <a:rPr lang="es-ES" dirty="0"/>
              <a:t> Interpersonal 12-18-32-34-35= </a:t>
            </a:r>
          </a:p>
          <a:p>
            <a:pPr marL="0" indent="0">
              <a:buNone/>
            </a:pPr>
            <a:r>
              <a:rPr lang="es-ES" dirty="0"/>
              <a:t>S</a:t>
            </a:r>
            <a:r>
              <a:rPr lang="es-ES" dirty="0" smtClean="0"/>
              <a:t>uma </a:t>
            </a:r>
            <a:r>
              <a:rPr lang="es-ES" dirty="0"/>
              <a:t>cuanto te dan en cada fila aquellas filas que te den, en las que más tengas tienes la habilidad marcada.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727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n de inteligencia s multi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1" b="4950"/>
          <a:stretch/>
        </p:blipFill>
        <p:spPr bwMode="auto">
          <a:xfrm>
            <a:off x="107504" y="116632"/>
            <a:ext cx="8784976" cy="66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1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de inteligencia s multi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8"/>
          <a:stretch/>
        </p:blipFill>
        <p:spPr bwMode="auto">
          <a:xfrm>
            <a:off x="1442464" y="102920"/>
            <a:ext cx="7089976" cy="67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de inteligencia s multi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63" b="4950"/>
          <a:stretch/>
        </p:blipFill>
        <p:spPr bwMode="auto">
          <a:xfrm>
            <a:off x="251520" y="102920"/>
            <a:ext cx="1208136" cy="64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7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EJEMPLOS DE DIFERENCIAS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363272" cy="51454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 smtClean="0"/>
              <a:t>A continuación comentamos algunos ejemplos, pero hay que saber que hay cientos o miles de diferencias y muchos ámbitos</a:t>
            </a:r>
          </a:p>
          <a:p>
            <a:pPr marL="0" indent="0">
              <a:buNone/>
            </a:pPr>
            <a:r>
              <a:rPr lang="es-ES" dirty="0" smtClean="0"/>
              <a:t>Sensoriales</a:t>
            </a:r>
            <a:r>
              <a:rPr lang="es-ES" dirty="0"/>
              <a:t>:</a:t>
            </a:r>
          </a:p>
          <a:p>
            <a:r>
              <a:rPr lang="es-ES" dirty="0" smtClean="0"/>
              <a:t>Miopía</a:t>
            </a:r>
            <a:r>
              <a:rPr lang="es-ES" dirty="0"/>
              <a:t>, hipermetropía o </a:t>
            </a:r>
            <a:r>
              <a:rPr lang="es-ES" dirty="0" smtClean="0"/>
              <a:t>astigmatismo:  </a:t>
            </a:r>
            <a:r>
              <a:rPr lang="es-ES" sz="2600" dirty="0" smtClean="0">
                <a:hlinkClick r:id="rId2"/>
              </a:rPr>
              <a:t>https://www.youtube.com/watch?v=oMKa98ju4Gg</a:t>
            </a:r>
            <a:r>
              <a:rPr lang="es-ES" sz="2600" dirty="0" smtClean="0"/>
              <a:t>   </a:t>
            </a:r>
          </a:p>
          <a:p>
            <a:r>
              <a:rPr lang="es-ES" dirty="0" smtClean="0"/>
              <a:t>Daltonismo: </a:t>
            </a:r>
            <a:r>
              <a:rPr lang="es-ES" sz="2600" dirty="0" smtClean="0">
                <a:hlinkClick r:id="rId3"/>
              </a:rPr>
              <a:t>https://www.youtube.com/watch?v=nZOi2cdrOFg</a:t>
            </a:r>
            <a:r>
              <a:rPr lang="es-ES" sz="2600" dirty="0" smtClean="0"/>
              <a:t> </a:t>
            </a:r>
            <a:endParaRPr lang="es-ES" dirty="0"/>
          </a:p>
          <a:p>
            <a:r>
              <a:rPr lang="es-ES" dirty="0" smtClean="0"/>
              <a:t>Hipoacusia </a:t>
            </a:r>
            <a:r>
              <a:rPr lang="es-ES" dirty="0"/>
              <a:t>o </a:t>
            </a:r>
            <a:r>
              <a:rPr lang="es-ES" dirty="0" smtClean="0"/>
              <a:t>sordera: </a:t>
            </a:r>
            <a:r>
              <a:rPr lang="es-ES" sz="2600" dirty="0" smtClean="0">
                <a:hlinkClick r:id="rId4"/>
              </a:rPr>
              <a:t>https://www.youtube.com/watch?v=fJIaOpmKkQs</a:t>
            </a:r>
            <a:r>
              <a:rPr lang="es-ES" sz="2600" dirty="0" smtClean="0"/>
              <a:t> </a:t>
            </a:r>
            <a:endParaRPr lang="es-ES" sz="2600" dirty="0"/>
          </a:p>
          <a:p>
            <a:pPr marL="0" indent="0">
              <a:buNone/>
            </a:pPr>
            <a:r>
              <a:rPr lang="es-ES" dirty="0" smtClean="0"/>
              <a:t>De </a:t>
            </a:r>
            <a:r>
              <a:rPr lang="es-ES" dirty="0"/>
              <a:t>aprendizaje:</a:t>
            </a:r>
          </a:p>
          <a:p>
            <a:r>
              <a:rPr lang="es-ES" dirty="0" smtClean="0"/>
              <a:t>Dislexia: </a:t>
            </a:r>
            <a:r>
              <a:rPr lang="es-ES" sz="2600" dirty="0" smtClean="0">
                <a:hlinkClick r:id="rId5"/>
              </a:rPr>
              <a:t>https://www.youtube.com/watch?v=UY8dicxbcPs</a:t>
            </a:r>
            <a:r>
              <a:rPr lang="es-ES" sz="2600" dirty="0" smtClean="0"/>
              <a:t> </a:t>
            </a:r>
            <a:endParaRPr lang="es-ES" dirty="0"/>
          </a:p>
          <a:p>
            <a:r>
              <a:rPr lang="es-ES" dirty="0" smtClean="0"/>
              <a:t>Discapacidad intelectual: </a:t>
            </a:r>
            <a:r>
              <a:rPr lang="es-ES" sz="2600" dirty="0" smtClean="0">
                <a:hlinkClick r:id="rId6"/>
              </a:rPr>
              <a:t>https://www.youtube.com/watch?v=H2A9_pDwl8U</a:t>
            </a:r>
            <a:r>
              <a:rPr lang="es-ES" sz="2600" dirty="0" smtClean="0"/>
              <a:t> 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Metabolismo</a:t>
            </a:r>
            <a:endParaRPr lang="es-ES" dirty="0"/>
          </a:p>
          <a:p>
            <a:r>
              <a:rPr lang="es-ES" dirty="0" smtClean="0"/>
              <a:t>Diabetes: </a:t>
            </a:r>
            <a:r>
              <a:rPr lang="es-ES" sz="2600" dirty="0" smtClean="0">
                <a:hlinkClick r:id="rId7"/>
              </a:rPr>
              <a:t>https://www.youtube.com/watch?v=HV9h-qlBqsE</a:t>
            </a:r>
            <a:r>
              <a:rPr lang="es-ES" sz="2600" dirty="0" smtClean="0"/>
              <a:t> </a:t>
            </a:r>
            <a:endParaRPr lang="es-ES" sz="2600" dirty="0"/>
          </a:p>
          <a:p>
            <a:r>
              <a:rPr lang="es-ES" dirty="0" smtClean="0"/>
              <a:t>Anorexia: </a:t>
            </a:r>
            <a:r>
              <a:rPr lang="es-ES" sz="2600" dirty="0" smtClean="0">
                <a:hlinkClick r:id="rId8"/>
              </a:rPr>
              <a:t>https://www.youtube.com/watch?v=eE6NS5IDFt4</a:t>
            </a:r>
            <a:r>
              <a:rPr lang="es-ES" sz="2600" dirty="0" smtClean="0"/>
              <a:t>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Desarrollo y </a:t>
            </a:r>
            <a:r>
              <a:rPr lang="es-ES" dirty="0" smtClean="0"/>
              <a:t>comunicación</a:t>
            </a:r>
          </a:p>
          <a:p>
            <a:r>
              <a:rPr lang="es-ES" dirty="0" smtClean="0"/>
              <a:t>Autismo</a:t>
            </a:r>
            <a:r>
              <a:rPr lang="es-ES" dirty="0" smtClean="0"/>
              <a:t>: </a:t>
            </a:r>
            <a:r>
              <a:rPr lang="es-ES" sz="2600" dirty="0" smtClean="0">
                <a:hlinkClick r:id="rId9"/>
              </a:rPr>
              <a:t>https://www.youtube.com/watch?v=ZkzaOUxPKVE</a:t>
            </a:r>
            <a:r>
              <a:rPr lang="es-ES" sz="2600" dirty="0" smtClean="0"/>
              <a:t> </a:t>
            </a:r>
            <a:endParaRPr lang="es-ES" sz="2600" dirty="0" smtClean="0"/>
          </a:p>
          <a:p>
            <a:pPr marL="0" indent="0">
              <a:buNone/>
            </a:pPr>
            <a:r>
              <a:rPr lang="es-ES" dirty="0" smtClean="0"/>
              <a:t>Sexualidad</a:t>
            </a:r>
          </a:p>
          <a:p>
            <a:r>
              <a:rPr lang="es-ES" dirty="0"/>
              <a:t>LGTBI: </a:t>
            </a:r>
            <a:r>
              <a:rPr lang="es-ES" sz="2600" dirty="0">
                <a:hlinkClick r:id="rId10"/>
              </a:rPr>
              <a:t>https://</a:t>
            </a:r>
            <a:r>
              <a:rPr lang="es-ES" sz="2600" dirty="0" smtClean="0">
                <a:hlinkClick r:id="rId10"/>
              </a:rPr>
              <a:t>www.youtube.com/watch?v=1QbTZYiQ6BA</a:t>
            </a:r>
            <a:r>
              <a:rPr lang="es-ES" sz="2600" dirty="0" smtClean="0"/>
              <a:t> </a:t>
            </a:r>
            <a:endParaRPr lang="es-ES" sz="2600" dirty="0"/>
          </a:p>
        </p:txBody>
      </p:sp>
      <p:pic>
        <p:nvPicPr>
          <p:cNvPr id="1026" name="Picture 2" descr="Resultado de imagen de lgtb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00" y="5301208"/>
            <a:ext cx="3072400" cy="153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4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Por grupos rellenamos el diagrama de una diferencia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56895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2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s-ES" dirty="0" smtClean="0"/>
              <a:t>¡TE TOCA HACER!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5400600" cy="5145435"/>
          </a:xfrm>
        </p:spPr>
        <p:txBody>
          <a:bodyPr>
            <a:normAutofit/>
          </a:bodyPr>
          <a:lstStyle/>
          <a:p>
            <a:r>
              <a:rPr lang="es-ES" dirty="0" smtClean="0"/>
              <a:t>ACTIVIDAD 1: Puedes grabar un video sobre diversidad y enviarlo al concurso de la ONCE, podemos ganar muchos premios, más información en Orientación.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5652120" y="1196752"/>
            <a:ext cx="3240360" cy="4929411"/>
          </a:xfrm>
        </p:spPr>
        <p:txBody>
          <a:bodyPr/>
          <a:lstStyle/>
          <a:p>
            <a:r>
              <a:rPr lang="es-ES" dirty="0" smtClean="0"/>
              <a:t>ACTIVIDAD 2: Busca alguna otra diferencia de la que no hayamos hablado y explícala a los </a:t>
            </a:r>
            <a:r>
              <a:rPr lang="es-ES" dirty="0" err="1" smtClean="0"/>
              <a:t>compañer@s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518457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4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Hoy en día todos tenemos características que nos hacen diferentes y especiales. </a:t>
            </a:r>
          </a:p>
          <a:p>
            <a:r>
              <a:rPr lang="es-ES" dirty="0" smtClean="0"/>
              <a:t>Hay quien las ve como un hándicap, pero en realidad es una fuente de riqueza, sabiduría, valores, desarrollo y colaboración para la humanidad. </a:t>
            </a:r>
          </a:p>
          <a:p>
            <a:r>
              <a:rPr lang="es-ES" dirty="0" smtClean="0"/>
              <a:t>Así lo demuestra </a:t>
            </a:r>
            <a:r>
              <a:rPr lang="es-ES" dirty="0" err="1" smtClean="0"/>
              <a:t>Hardvard</a:t>
            </a:r>
            <a:r>
              <a:rPr lang="es-ES" dirty="0" smtClean="0"/>
              <a:t>, donde las capacidades diferentes o diferencias individuales (discapacidad, pertenencia a minorías u otros)  suman puntos para el acceso a la diversidad.</a:t>
            </a:r>
          </a:p>
        </p:txBody>
      </p:sp>
    </p:spTree>
    <p:extLst>
      <p:ext uri="{BB962C8B-B14F-4D97-AF65-F5344CB8AC3E}">
        <p14:creationId xmlns:p14="http://schemas.microsoft.com/office/powerpoint/2010/main" val="297830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5688632" cy="113813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Dinámica 1: BINGO DE LAS DIFERENCIAS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La profe reparte un bingo a cada persona y jugamos al mismo.</a:t>
            </a:r>
          </a:p>
          <a:p>
            <a:r>
              <a:rPr lang="es-ES" dirty="0" smtClean="0"/>
              <a:t>Para ello busca </a:t>
            </a:r>
            <a:r>
              <a:rPr lang="es-ES" dirty="0"/>
              <a:t>entre tus compañeros/as a quienes reúnan las características de cada casilla y escribe su nombre debajo. No puedes poner a la misma persona más de 2 veces.  Cuando tengas una línea grita:    ¡¡ Línea</a:t>
            </a:r>
            <a:r>
              <a:rPr lang="es-ES" dirty="0" smtClean="0"/>
              <a:t>!! Y corregimos, volvemos a jugar y </a:t>
            </a:r>
            <a:r>
              <a:rPr lang="es-ES" dirty="0"/>
              <a:t>cuando tengas todas completas grita: ¡¡BINGOOOO!!!!! </a:t>
            </a:r>
            <a:r>
              <a:rPr lang="es-ES" dirty="0" smtClean="0"/>
              <a:t> Y corregimos otra vez. </a:t>
            </a:r>
            <a:r>
              <a:rPr lang="es-ES" dirty="0"/>
              <a:t>Se permiten 2 fallos en el bingo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Tras ello, contestamos a las siguientes preguntas:</a:t>
            </a:r>
          </a:p>
          <a:p>
            <a:r>
              <a:rPr lang="es-ES" dirty="0" smtClean="0"/>
              <a:t>¿Si todos fuéramos iguales, y nadie hubiera podido terminar el bingo, os gustaría más la clase o menos?</a:t>
            </a:r>
          </a:p>
        </p:txBody>
      </p:sp>
      <p:pic>
        <p:nvPicPr>
          <p:cNvPr id="1028" name="Picture 4" descr="Resultado de imagen de bin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3" b="7239"/>
          <a:stretch/>
        </p:blipFill>
        <p:spPr bwMode="auto">
          <a:xfrm>
            <a:off x="6732240" y="19512"/>
            <a:ext cx="2343674" cy="19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8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95" y="2091056"/>
            <a:ext cx="3916939" cy="274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Dinámica 2: dos verdades y una mentira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944216"/>
          </a:xfrm>
        </p:spPr>
        <p:txBody>
          <a:bodyPr/>
          <a:lstStyle/>
          <a:p>
            <a:r>
              <a:rPr lang="es-ES" sz="2400" dirty="0" smtClean="0"/>
              <a:t>El profe escoge a una persona que cuenta dos verdades y una mentira sobre sí mismo. El resto debe tratar de adivinar la mentira ( se recomienda que la mentira sea creíble y la verdad sorprendente para que los demás fallen </a:t>
            </a:r>
            <a:r>
              <a:rPr lang="es-ES" sz="2400" dirty="0" err="1" smtClean="0"/>
              <a:t>jejeje</a:t>
            </a:r>
            <a:r>
              <a:rPr lang="es-ES" sz="2400" dirty="0" smtClean="0"/>
              <a:t>).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5651"/>
            <a:ext cx="451085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9" y="4653136"/>
            <a:ext cx="8415984" cy="208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7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DISCRIMINACIÓN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72608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Discriminar es excluir a una persona del grupo por ser diferente.</a:t>
            </a:r>
          </a:p>
          <a:p>
            <a:r>
              <a:rPr lang="es-ES" dirty="0" smtClean="0"/>
              <a:t>Vemos el vídeo: </a:t>
            </a:r>
            <a:r>
              <a:rPr lang="es-ES" sz="2400" dirty="0" smtClean="0">
                <a:hlinkClick r:id="rId2"/>
              </a:rPr>
              <a:t>https://www.youtube.com/watch?v=KpQ0Eo7iMeQ&amp;feature=youtu.be</a:t>
            </a:r>
            <a:r>
              <a:rPr lang="es-ES" sz="2400" dirty="0" smtClean="0"/>
              <a:t> </a:t>
            </a:r>
          </a:p>
          <a:p>
            <a:r>
              <a:rPr lang="es-ES" dirty="0" smtClean="0"/>
              <a:t>¿Qué motivos tienen las personas para actuar así?</a:t>
            </a:r>
          </a:p>
          <a:p>
            <a:r>
              <a:rPr lang="es-ES" dirty="0" smtClean="0"/>
              <a:t>¿Alguna vez habéis visto cosas parecidas?</a:t>
            </a:r>
          </a:p>
          <a:p>
            <a:r>
              <a:rPr lang="es-ES" dirty="0" smtClean="0"/>
              <a:t>Si las personas del video actuaran sin discriminar a los demás, ¿qué hubiera pasado?</a:t>
            </a:r>
          </a:p>
          <a:p>
            <a:r>
              <a:rPr lang="es-ES" dirty="0" smtClean="0"/>
              <a:t>También: </a:t>
            </a:r>
            <a:r>
              <a:rPr lang="es-ES" sz="2600" dirty="0" smtClean="0">
                <a:hlinkClick r:id="rId3"/>
              </a:rPr>
              <a:t>https://www.youtube.com/watch?v=wKbVvYHi5DM</a:t>
            </a:r>
            <a:r>
              <a:rPr lang="es-ES" sz="2600" dirty="0" smtClean="0"/>
              <a:t> </a:t>
            </a:r>
            <a:endParaRPr lang="es-ES" dirty="0" smtClean="0"/>
          </a:p>
          <a:p>
            <a:r>
              <a:rPr lang="es-ES" dirty="0" smtClean="0"/>
              <a:t>¿Cómo se siente la familia al final del video?</a:t>
            </a:r>
          </a:p>
          <a:p>
            <a:r>
              <a:rPr lang="es-ES" dirty="0" smtClean="0"/>
              <a:t>¿Cómo se siente </a:t>
            </a:r>
            <a:r>
              <a:rPr lang="es-ES" dirty="0" err="1" smtClean="0"/>
              <a:t>Tzafar</a:t>
            </a:r>
            <a:r>
              <a:rPr lang="es-ES" dirty="0" smtClean="0"/>
              <a:t>?</a:t>
            </a:r>
          </a:p>
          <a:p>
            <a:r>
              <a:rPr lang="es-ES" dirty="0" smtClean="0"/>
              <a:t>¿Qué podemos aprender de este corto?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509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INCLUSIÓN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Incluir es dar a cada persona lo que necesita para que tenga las mismas oportunidades que los demás.</a:t>
            </a:r>
          </a:p>
          <a:p>
            <a:r>
              <a:rPr lang="es-ES" sz="2800" dirty="0" smtClean="0"/>
              <a:t>Vemos el </a:t>
            </a:r>
            <a:r>
              <a:rPr lang="es-ES" sz="2800" dirty="0" err="1" smtClean="0"/>
              <a:t>vide</a:t>
            </a:r>
            <a:r>
              <a:rPr lang="es-ES" sz="2800" dirty="0" smtClean="0"/>
              <a:t> de Antonio: </a:t>
            </a:r>
            <a:r>
              <a:rPr lang="es-ES" sz="1600" dirty="0" smtClean="0">
                <a:hlinkClick r:id="rId2"/>
              </a:rPr>
              <a:t>https://www.youtube.com/watch?v=9ejzK7kSseQ</a:t>
            </a:r>
            <a:r>
              <a:rPr lang="es-ES" sz="1600" dirty="0" smtClean="0"/>
              <a:t> </a:t>
            </a:r>
          </a:p>
          <a:p>
            <a:r>
              <a:rPr lang="es-ES" sz="2800" dirty="0" smtClean="0"/>
              <a:t>Vemos el video de </a:t>
            </a:r>
            <a:r>
              <a:rPr lang="es-ES" sz="2800" dirty="0" err="1" smtClean="0"/>
              <a:t>Lorelai</a:t>
            </a:r>
            <a:r>
              <a:rPr lang="es-ES" sz="2800" dirty="0" smtClean="0"/>
              <a:t>: </a:t>
            </a:r>
            <a:r>
              <a:rPr lang="es-ES" sz="1800" u="sng" dirty="0">
                <a:hlinkClick r:id="rId3"/>
              </a:rPr>
              <a:t>https://</a:t>
            </a:r>
            <a:r>
              <a:rPr lang="es-ES" sz="1800" u="sng" dirty="0" smtClean="0">
                <a:hlinkClick r:id="rId3"/>
              </a:rPr>
              <a:t>vimeo.com/210180118</a:t>
            </a:r>
            <a:endParaRPr lang="es-ES" sz="1800" dirty="0" smtClean="0"/>
          </a:p>
        </p:txBody>
      </p:sp>
      <p:pic>
        <p:nvPicPr>
          <p:cNvPr id="4" name="Picture 2" descr="Resultado de imagen de equi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66" y="3356992"/>
            <a:ext cx="6247198" cy="338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9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inteligencia s mult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66263"/>
            <a:ext cx="6340718" cy="45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INTELIGENCIAS MÚLTIPLES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s-ES" dirty="0" smtClean="0"/>
              <a:t>Vemos el video: </a:t>
            </a:r>
            <a:r>
              <a:rPr lang="es-ES" sz="2400" dirty="0" smtClean="0">
                <a:hlinkClick r:id="rId3"/>
              </a:rPr>
              <a:t>https://www.youtube.com/watch?v=r26_aNFc2as</a:t>
            </a:r>
            <a:r>
              <a:rPr lang="es-ES" sz="2400" dirty="0" smtClean="0"/>
              <a:t>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651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HACEMOS EL TEST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046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smtClean="0"/>
              <a:t>INSTRUCCIONES</a:t>
            </a:r>
            <a:r>
              <a:rPr lang="es-ES" dirty="0"/>
              <a:t>: lee cada una de las afirmaciones. Si expresan características fuertes en tu persona y te parece que la afirmación es veraz entonces coloca una V (en una hoja junto al número de la pregunta) y si no lo es, coloca una F. </a:t>
            </a:r>
          </a:p>
          <a:p>
            <a:pPr marL="0" indent="0">
              <a:buNone/>
            </a:pPr>
            <a:r>
              <a:rPr lang="es-ES" dirty="0"/>
              <a:t>1.- Prefiero hacer un mapa que explicarle a alguien como tiene que llegar.</a:t>
            </a:r>
          </a:p>
          <a:p>
            <a:pPr marL="0" indent="0">
              <a:buNone/>
            </a:pPr>
            <a:r>
              <a:rPr lang="es-ES" dirty="0"/>
              <a:t>2.- Si estoy enojado(a) o contento (a) generalmente sé exactamente por qué. </a:t>
            </a:r>
          </a:p>
          <a:p>
            <a:pPr marL="0" indent="0">
              <a:buNone/>
            </a:pPr>
            <a:r>
              <a:rPr lang="es-ES" dirty="0"/>
              <a:t>3.- Sé tocar (o antes sabía tocar) un instrumento musical. </a:t>
            </a:r>
          </a:p>
          <a:p>
            <a:pPr marL="0" indent="0">
              <a:buNone/>
            </a:pPr>
            <a:r>
              <a:rPr lang="es-ES" dirty="0"/>
              <a:t>4.- Asocio la música con mis estados de ánimo. </a:t>
            </a:r>
          </a:p>
          <a:p>
            <a:pPr marL="0" indent="0">
              <a:buNone/>
            </a:pPr>
            <a:r>
              <a:rPr lang="es-ES" dirty="0"/>
              <a:t>5.- Puedo sumar o multiplicar mentalmente con mucha rapidez </a:t>
            </a:r>
          </a:p>
          <a:p>
            <a:pPr marL="0" indent="0">
              <a:buNone/>
            </a:pPr>
            <a:r>
              <a:rPr lang="es-ES" dirty="0"/>
              <a:t>6.- Puedo ayudar a un amigo a manejar sus sentimientos porque yo lo pude hacer antes en relación a sentimientos parecidos. </a:t>
            </a:r>
          </a:p>
          <a:p>
            <a:pPr marL="0" indent="0">
              <a:buNone/>
            </a:pPr>
            <a:r>
              <a:rPr lang="es-ES" dirty="0"/>
              <a:t>7.- Me gusta trabajar con calculadoras y computadores. </a:t>
            </a:r>
          </a:p>
          <a:p>
            <a:pPr marL="0" indent="0">
              <a:buNone/>
            </a:pPr>
            <a:r>
              <a:rPr lang="es-ES" dirty="0"/>
              <a:t>8.- Aprendo rápido a bailar un ritmo nuevo. </a:t>
            </a:r>
          </a:p>
          <a:p>
            <a:pPr marL="0" indent="0">
              <a:buNone/>
            </a:pPr>
            <a:r>
              <a:rPr lang="es-ES" dirty="0"/>
              <a:t>9.- No me es difícil decir lo que pienso en el curso de una discusión o debate. </a:t>
            </a:r>
          </a:p>
          <a:p>
            <a:pPr marL="0" indent="0">
              <a:buNone/>
            </a:pPr>
            <a:r>
              <a:rPr lang="es-ES" dirty="0"/>
              <a:t>10.- Disfruto de una buena charla, discurso o sermón. </a:t>
            </a:r>
          </a:p>
          <a:p>
            <a:pPr marL="0" indent="0">
              <a:buNone/>
            </a:pPr>
            <a:r>
              <a:rPr lang="es-ES" dirty="0"/>
              <a:t>11.- Siempre distingo el norte del sur, esté donde esté. </a:t>
            </a:r>
          </a:p>
          <a:p>
            <a:pPr marL="0" indent="0">
              <a:buNone/>
            </a:pPr>
            <a:r>
              <a:rPr lang="es-ES" dirty="0"/>
              <a:t>12.- Me gusta reunir grupos de personas en una fiesta o en un evento especial. </a:t>
            </a:r>
          </a:p>
          <a:p>
            <a:pPr marL="0" indent="0">
              <a:buNone/>
            </a:pPr>
            <a:r>
              <a:rPr lang="es-ES" dirty="0"/>
              <a:t>13.- La vida me parece vacía sin música. </a:t>
            </a:r>
          </a:p>
          <a:p>
            <a:pPr marL="0" indent="0">
              <a:buNone/>
            </a:pPr>
            <a:r>
              <a:rPr lang="es-ES" dirty="0"/>
              <a:t>14.- Siempre entiendo los gráficos que vienen en las instrucciones de equipos o instrumentos. </a:t>
            </a:r>
          </a:p>
          <a:p>
            <a:pPr marL="0" indent="0">
              <a:buNone/>
            </a:pPr>
            <a:r>
              <a:rPr lang="es-ES" dirty="0"/>
              <a:t>15.- Me gusta hacer rompecabezas y entretenerme con juegos electrónicos </a:t>
            </a:r>
          </a:p>
          <a:p>
            <a:pPr marL="0" indent="0">
              <a:buNone/>
            </a:pPr>
            <a:r>
              <a:rPr lang="es-ES" dirty="0"/>
              <a:t>16.- Me fue fácil aprender a andar en bicicleta. ( o patines) </a:t>
            </a:r>
          </a:p>
          <a:p>
            <a:pPr marL="0" indent="0">
              <a:buNone/>
            </a:pPr>
            <a:r>
              <a:rPr lang="es-ES" dirty="0"/>
              <a:t>17.- Me enojo cuando oigo una discusión o una afirmación que parece ilógica.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302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HACEMOS EL TEST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046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smtClean="0"/>
              <a:t>18</a:t>
            </a:r>
            <a:r>
              <a:rPr lang="es-ES" dirty="0"/>
              <a:t>.- Soy capaz de convencer a otros que sigan mis planes. </a:t>
            </a:r>
          </a:p>
          <a:p>
            <a:pPr marL="0" indent="0">
              <a:buNone/>
            </a:pPr>
            <a:r>
              <a:rPr lang="es-ES" dirty="0"/>
              <a:t>19.- Tengo buen sentido de equilibrio y coordinación. </a:t>
            </a:r>
          </a:p>
          <a:p>
            <a:pPr marL="0" indent="0">
              <a:buNone/>
            </a:pPr>
            <a:r>
              <a:rPr lang="es-ES" dirty="0"/>
              <a:t>20.- Con frecuencia veo configuraciones y relaciones entre números con más rapidez y facilidad que otros. </a:t>
            </a:r>
          </a:p>
          <a:p>
            <a:pPr marL="0" indent="0">
              <a:buNone/>
            </a:pPr>
            <a:r>
              <a:rPr lang="es-ES" dirty="0"/>
              <a:t>21.- Me gusta construir modelos ( o hacer esculturas) </a:t>
            </a:r>
          </a:p>
          <a:p>
            <a:pPr marL="0" indent="0">
              <a:buNone/>
            </a:pPr>
            <a:r>
              <a:rPr lang="es-ES" dirty="0"/>
              <a:t>22.- Tengo agudeza para encontrar el significado de las palabras. </a:t>
            </a:r>
          </a:p>
          <a:p>
            <a:pPr marL="0" indent="0">
              <a:buNone/>
            </a:pPr>
            <a:r>
              <a:rPr lang="es-ES" dirty="0"/>
              <a:t>23.- Puedo mirar un objeto de una manera y con la misma facilidad verlo. </a:t>
            </a:r>
          </a:p>
          <a:p>
            <a:pPr marL="0" indent="0">
              <a:buNone/>
            </a:pPr>
            <a:r>
              <a:rPr lang="es-ES" dirty="0"/>
              <a:t>24.- Con frecuencia hago la conexión entre una pieza de música y algún evento de mi vida. </a:t>
            </a:r>
          </a:p>
          <a:p>
            <a:pPr marL="0" indent="0">
              <a:buNone/>
            </a:pPr>
            <a:r>
              <a:rPr lang="es-ES" dirty="0"/>
              <a:t>25.- Me gusta trabajar con números y figuras </a:t>
            </a:r>
          </a:p>
          <a:p>
            <a:pPr marL="0" indent="0">
              <a:buNone/>
            </a:pPr>
            <a:r>
              <a:rPr lang="es-ES" dirty="0"/>
              <a:t>26.- Me gusta sentarme silenciosamente y reflexionar sobre mis sentimientos íntimos. </a:t>
            </a:r>
          </a:p>
          <a:p>
            <a:pPr marL="0" indent="0">
              <a:buNone/>
            </a:pPr>
            <a:r>
              <a:rPr lang="es-ES" dirty="0"/>
              <a:t>27.- Con sólo mirar la forma de construcciones y estructuras me siento a gusto. </a:t>
            </a:r>
          </a:p>
          <a:p>
            <a:pPr marL="0" indent="0">
              <a:buNone/>
            </a:pPr>
            <a:r>
              <a:rPr lang="es-ES" dirty="0"/>
              <a:t>28.- Me gusta tararear, silbar y cantar en la ducha o cuando estoy sola. </a:t>
            </a:r>
          </a:p>
          <a:p>
            <a:pPr marL="0" indent="0">
              <a:buNone/>
            </a:pPr>
            <a:r>
              <a:rPr lang="es-ES" dirty="0"/>
              <a:t>29.- Soy bueno(a) para el atletismo. </a:t>
            </a:r>
          </a:p>
          <a:p>
            <a:pPr marL="0" indent="0">
              <a:buNone/>
            </a:pPr>
            <a:r>
              <a:rPr lang="es-ES" dirty="0"/>
              <a:t>30.- Me gusta escribir cartas detalladas a mis amigos. </a:t>
            </a:r>
          </a:p>
          <a:p>
            <a:pPr marL="0" indent="0">
              <a:buNone/>
            </a:pPr>
            <a:r>
              <a:rPr lang="es-ES" dirty="0"/>
              <a:t>31.- Generalmente me doy cuenta de la expresión que tengo en la cara </a:t>
            </a:r>
          </a:p>
          <a:p>
            <a:pPr marL="0" indent="0">
              <a:buNone/>
            </a:pPr>
            <a:r>
              <a:rPr lang="es-ES" dirty="0"/>
              <a:t>32.- Me doy cuenta de las expresiones en la cara de otras personas. </a:t>
            </a:r>
          </a:p>
          <a:p>
            <a:pPr marL="0" indent="0">
              <a:buNone/>
            </a:pPr>
            <a:r>
              <a:rPr lang="es-ES" dirty="0"/>
              <a:t>33.- Me mantengo "en contacto" con mis estados de ánimo. No me cuesta identificarlos. </a:t>
            </a:r>
          </a:p>
          <a:p>
            <a:pPr marL="0" indent="0">
              <a:buNone/>
            </a:pPr>
            <a:r>
              <a:rPr lang="es-ES" dirty="0"/>
              <a:t>34.- Me doy cuenta de los estados de ánimo de otros. </a:t>
            </a:r>
          </a:p>
          <a:p>
            <a:pPr marL="0" indent="0">
              <a:buNone/>
            </a:pPr>
            <a:r>
              <a:rPr lang="es-ES" dirty="0"/>
              <a:t>35.- Me doy cuenta bastante bien de lo que otros piensan de mí.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922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1170</Words>
  <Application>Microsoft Office PowerPoint</Application>
  <PresentationFormat>Presentación en pantalla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LA RIQUEZA DE LA DIVERSIDAD</vt:lpstr>
      <vt:lpstr>INTRODUCCIÓN</vt:lpstr>
      <vt:lpstr>Dinámica 1: BINGO DE LAS DIFERENCIAS</vt:lpstr>
      <vt:lpstr>Dinámica 2: dos verdades y una mentira</vt:lpstr>
      <vt:lpstr>DISCRIMINACIÓN</vt:lpstr>
      <vt:lpstr>INCLUSIÓN</vt:lpstr>
      <vt:lpstr>INTELIGENCIAS MÚLTIPLES</vt:lpstr>
      <vt:lpstr>HACEMOS EL TEST</vt:lpstr>
      <vt:lpstr>HACEMOS EL TEST</vt:lpstr>
      <vt:lpstr>CORRECCIÓN TEST</vt:lpstr>
      <vt:lpstr>Presentación de PowerPoint</vt:lpstr>
      <vt:lpstr>Presentación de PowerPoint</vt:lpstr>
      <vt:lpstr>EJEMPLOS DE DIFERENCIAS</vt:lpstr>
      <vt:lpstr>Por grupos rellenamos el diagrama de una diferencia</vt:lpstr>
      <vt:lpstr>¡TE TOCA HACER!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RIQUEZA DE LA DIVERSIDAD</dc:title>
  <dc:creator>Usuario</dc:creator>
  <cp:lastModifiedBy>Usuario</cp:lastModifiedBy>
  <cp:revision>21</cp:revision>
  <dcterms:created xsi:type="dcterms:W3CDTF">2018-01-20T20:31:05Z</dcterms:created>
  <dcterms:modified xsi:type="dcterms:W3CDTF">2018-01-21T13:35:10Z</dcterms:modified>
</cp:coreProperties>
</file>